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8" r:id="rId4"/>
    <p:sldMasterId id="2147483663" r:id="rId5"/>
  </p:sldMasterIdLst>
  <p:notesMasterIdLst>
    <p:notesMasterId r:id="rId7"/>
  </p:notesMasterIdLst>
  <p:handoutMasterIdLst>
    <p:handoutMasterId r:id="rId13"/>
  </p:handoutMasterIdLst>
  <p:sldIdLst>
    <p:sldId id="303" r:id="rId6"/>
    <p:sldId id="855" r:id="rId8"/>
    <p:sldId id="853" r:id="rId9"/>
    <p:sldId id="854" r:id="rId10"/>
    <p:sldId id="848" r:id="rId11"/>
    <p:sldId id="849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55"/>
            <p14:sldId id="853"/>
            <p14:sldId id="854"/>
            <p14:sldId id="848"/>
            <p14:sldId id="849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000000"/>
    <a:srgbClr val="0000FF"/>
    <a:srgbClr val="FF3300"/>
    <a:srgbClr val="62A14D"/>
    <a:srgbClr val="C6D254"/>
    <a:srgbClr val="B1D254"/>
    <a:srgbClr val="72AF2F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3" d="100"/>
          <a:sy n="93" d="100"/>
        </p:scale>
        <p:origin x="1397" y="67"/>
      </p:cViewPr>
      <p:guideLst>
        <p:guide orient="horz" pos="2158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606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2"/>
            <a:r>
              <a:rPr lang="en-GB" noProof="0" dirty="0"/>
              <a:t>Third level</a:t>
            </a:r>
            <a:endParaRPr lang="en-GB" noProof="0" dirty="0"/>
          </a:p>
          <a:p>
            <a:pPr lvl="3"/>
            <a:r>
              <a:rPr lang="en-GB" noProof="0" dirty="0"/>
              <a:t>Fourth level</a:t>
            </a:r>
            <a:endParaRPr lang="en-GB" noProof="0" dirty="0"/>
          </a:p>
          <a:p>
            <a:pPr lvl="4"/>
            <a:r>
              <a:rPr lang="en-GB" noProof="0" dirty="0"/>
              <a:t>Fifth level</a:t>
            </a:r>
            <a:endParaRPr lang="en-GB" noProof="0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#161</a:t>
            </a:r>
            <a:endParaRPr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Feb. 26th – Mar.1st  2024, Athens, Greece</a:t>
            </a:r>
            <a:endParaRPr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S2-2401893</a:t>
            </a:r>
            <a:endParaRPr lang="en-US" altLang="zh-CN" sz="1400" b="1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S2-240xxxx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#15</a:t>
            </a:r>
            <a:r>
              <a:rPr lang="en-US" sz="1200" b="1" dirty="0" smtClean="0">
                <a:sym typeface="+mn-ea"/>
              </a:rPr>
              <a:t>4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Toulouse, France, November 14 – 18,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  <a:endParaRPr lang="en-US" altLang="zh-CN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#15</a:t>
            </a:r>
            <a:r>
              <a:rPr lang="en-US" sz="1200" b="1" dirty="0" smtClean="0">
                <a:sym typeface="+mn-ea"/>
              </a:rPr>
              <a:t>4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Toulouse, France, November 14 – 18,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  <a:endParaRPr lang="en-US" altLang="zh-CN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#15</a:t>
            </a:r>
            <a:r>
              <a:rPr lang="en-US" sz="1200" b="1" dirty="0" smtClean="0">
                <a:sym typeface="+mn-ea"/>
              </a:rPr>
              <a:t>4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Toulouse, France, November 14 – 18,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  <a:endParaRPr lang="en-US" altLang="zh-CN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</a:rPr>
              <a:t>TSG SA WG2#161, Feb. 26th – Mar.1st  2024, Athens, Greece</a:t>
            </a:r>
            <a:endParaRPr lang="en-US" altLang="de-DE" sz="1200" dirty="0" smtClean="0">
              <a:solidFill>
                <a:schemeClr val="bg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20 - 24 February, 2023, Athens, Greece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20 - 24 February, 2023, Athens, Greece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20 - 24 February, 2023, Athens, Greece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eNA_Ph3</a:t>
            </a:r>
            <a:endParaRPr lang="en-GB" altLang="zh-CN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zh-CN" sz="1800" b="1" dirty="0">
                <a:latin typeface="Arial" panose="020B0604020202020204" pitchFamily="34" charset="0"/>
              </a:rPr>
              <a:t>Aihua Li (China Mobile</a:t>
            </a:r>
            <a:r>
              <a:rPr lang="en-GB" altLang="zh-CN" sz="1800" b="1" dirty="0" smtClean="0">
                <a:latin typeface="Arial" panose="020B0604020202020204" pitchFamily="34" charset="0"/>
              </a:rPr>
              <a:t>)</a:t>
            </a:r>
            <a:r>
              <a:rPr lang="en-US" altLang="zh-CN" sz="1800" b="1" dirty="0" smtClean="0">
                <a:latin typeface="Arial" panose="020B0604020202020204" pitchFamily="34" charset="0"/>
              </a:rPr>
              <a:t>, Xiaobo Wu(Vivo)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/>
                <a:gridCol w="3877144"/>
                <a:gridCol w="1148080"/>
                <a:gridCol w="1219200"/>
                <a:gridCol w="1095135"/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100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%-&gt;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100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</a:t>
                      </a: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SP-220678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eNA_Ph3 status at SA#103</a:t>
            </a:r>
            <a:endParaRPr lang="en-US" altLang="de-DE" b="1" dirty="0"/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319655"/>
            <a:ext cx="8809990" cy="41624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>
                <a:solidFill>
                  <a:schemeClr val="tx1"/>
                </a:solidFill>
              </a:rPr>
              <a:t>General</a:t>
            </a:r>
            <a:r>
              <a:rPr lang="de-DE" altLang="de-DE" sz="14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4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schemeClr val="tx1"/>
                </a:solidFill>
              </a:rPr>
              <a:t>69 proposals are sumbitted in SA2#160-AHE and #161 totally.</a:t>
            </a:r>
            <a:endParaRPr lang="en-US" altLang="de-DE" sz="14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schemeClr val="tx1"/>
                </a:solidFill>
              </a:rPr>
              <a:t>39 CRs are agreed, 4 CRs are merged, 7 CRs are noted and 6 CR is postponed.</a:t>
            </a:r>
            <a:endParaRPr lang="en-US" altLang="de-DE" sz="14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ym typeface="+mn-ea"/>
              </a:rPr>
              <a:t>2 LS IN and </a:t>
            </a:r>
            <a:r>
              <a:rPr lang="en-US" altLang="de-DE" sz="1400" dirty="0">
                <a:solidFill>
                  <a:schemeClr val="tx1"/>
                </a:solidFill>
              </a:rPr>
              <a:t>3 LS OUT are noted, 2 LS IN and 1 LS OUT is postponed, 1 LS IN and 1 LS OUT is agreed. </a:t>
            </a:r>
            <a:endParaRPr lang="en-US" altLang="de-DE" sz="14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schemeClr val="tx1"/>
                </a:solidFill>
              </a:rPr>
              <a:t>3 DPs are noted.</a:t>
            </a:r>
            <a:endParaRPr lang="en-US" altLang="de-DE" sz="14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ym typeface="+mn-ea"/>
              </a:rPr>
              <a:t>SA2 work on all key issues are completed.</a:t>
            </a:r>
            <a:endParaRPr lang="en-US" altLang="de-DE" sz="1400" dirty="0">
              <a:solidFill>
                <a:schemeClr val="tx1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/>
          </a:p>
          <a:p>
            <a:pPr marL="457200" lvl="1" indent="-45720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en-US" sz="1800" b="1" dirty="0">
                <a:sym typeface="+mn-ea"/>
              </a:rPr>
              <a:t>RAN impacts and dependencies</a:t>
            </a:r>
            <a:r>
              <a:rPr lang="en-US" sz="1800" dirty="0">
                <a:sym typeface="+mn-ea"/>
              </a:rPr>
              <a:t>:</a:t>
            </a:r>
            <a:endParaRPr lang="de-DE" sz="18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400" dirty="0">
                <a:cs typeface="+mn-ea"/>
                <a:sym typeface="+mn-ea"/>
              </a:rPr>
              <a:t>No RAN impact. </a:t>
            </a:r>
            <a:endParaRPr lang="en-US" altLang="zh-CN" sz="1400" dirty="0">
              <a:cs typeface="+mn-ea"/>
            </a:endParaRPr>
          </a:p>
          <a:p>
            <a:pPr marL="457200" lvl="0" indent="-45720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de-DE" sz="1800" b="1" dirty="0">
                <a:cs typeface="+mn-cs"/>
                <a:sym typeface="+mn-ea"/>
              </a:rPr>
              <a:t>Contentious Issue</a:t>
            </a:r>
            <a:r>
              <a:rPr lang="de-DE" sz="1800" dirty="0">
                <a:cs typeface="+mn-cs"/>
                <a:sym typeface="+mn-ea"/>
              </a:rPr>
              <a:t>:</a:t>
            </a:r>
            <a:endParaRPr lang="de-DE" sz="1800" dirty="0"/>
          </a:p>
          <a:p>
            <a:pPr lvl="1" algn="l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 smtClean="0">
                <a:cs typeface="+mn-ea"/>
                <a:sym typeface="+mn-ea"/>
              </a:rPr>
              <a:t>No contentious Issue</a:t>
            </a:r>
            <a:r>
              <a:rPr lang="en-US" altLang="zh-CN" sz="1400" dirty="0">
                <a:cs typeface="+mn-ea"/>
                <a:sym typeface="+mn-ea"/>
              </a:rPr>
              <a:t>.</a:t>
            </a:r>
            <a:endParaRPr lang="de-DE" sz="1800" dirty="0"/>
          </a:p>
          <a:p>
            <a:pPr marL="457200" lvl="0" indent="-45720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de-DE" sz="1800" b="1" dirty="0">
                <a:cs typeface="+mn-cs"/>
                <a:sym typeface="+mn-ea"/>
              </a:rPr>
              <a:t>Focus for the Next Meeting (</a:t>
            </a:r>
            <a:r>
              <a:rPr lang="de-DE" sz="1800" b="1" dirty="0" smtClean="0">
                <a:cs typeface="+mn-cs"/>
                <a:sym typeface="+mn-ea"/>
              </a:rPr>
              <a:t>SA2</a:t>
            </a:r>
            <a:r>
              <a:rPr sz="1800" b="1" dirty="0" smtClean="0">
                <a:cs typeface="+mn-cs"/>
                <a:sym typeface="+mn-ea"/>
              </a:rPr>
              <a:t> #</a:t>
            </a:r>
            <a:r>
              <a:rPr lang="en-US" sz="1800" b="1" dirty="0" smtClean="0">
                <a:cs typeface="+mn-cs"/>
                <a:sym typeface="+mn-ea"/>
              </a:rPr>
              <a:t>162</a:t>
            </a:r>
            <a:r>
              <a:rPr lang="de-DE" sz="1800" b="1" dirty="0">
                <a:cs typeface="+mn-cs"/>
                <a:sym typeface="+mn-ea"/>
              </a:rPr>
              <a:t>)</a:t>
            </a:r>
            <a:r>
              <a:rPr lang="de-DE" sz="1800" dirty="0">
                <a:cs typeface="+mn-cs"/>
                <a:sym typeface="+mn-ea"/>
              </a:rPr>
              <a:t>:</a:t>
            </a:r>
            <a:endParaRPr lang="de-DE" sz="1800" dirty="0"/>
          </a:p>
          <a:p>
            <a:pPr lvl="1" algn="l">
              <a:spcBef>
                <a:spcPts val="0"/>
              </a:spcBef>
              <a:spcAft>
                <a:spcPts val="200"/>
              </a:spcAft>
            </a:pPr>
            <a:r>
              <a:rPr lang="en-US" sz="1400" dirty="0">
                <a:sym typeface="+mn-ea"/>
              </a:rPr>
              <a:t>Correction and Maintenance </a:t>
            </a:r>
            <a:r>
              <a:rPr lang="en-US" altLang="zh-CN" sz="1400" dirty="0">
                <a:cs typeface="+mn-ea"/>
                <a:sym typeface="+mn-ea"/>
              </a:rPr>
              <a:t>. </a:t>
            </a:r>
            <a:endParaRPr lang="en-US" altLang="zh-CN" sz="1800" b="1" dirty="0" smtClean="0"/>
          </a:p>
          <a:p>
            <a:pPr marL="457200" lvl="2" indent="-457200" algn="l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r>
              <a:rPr lang="en-US" altLang="zh-CN" sz="1800" b="1" dirty="0" smtClean="0">
                <a:sym typeface="+mn-ea"/>
              </a:rPr>
              <a:t>Risk</a:t>
            </a:r>
            <a:r>
              <a:rPr lang="en-US" altLang="zh-CN" sz="1800" b="1" dirty="0">
                <a:sym typeface="+mn-ea"/>
              </a:rPr>
              <a:t>:</a:t>
            </a:r>
            <a:endParaRPr lang="en-US" altLang="zh-CN" sz="1800" b="1" dirty="0"/>
          </a:p>
          <a:p>
            <a:pPr lvl="1" algn="l">
              <a:spcBef>
                <a:spcPts val="300"/>
              </a:spcBef>
              <a:defRPr/>
            </a:pPr>
            <a:r>
              <a:rPr lang="en-US" altLang="de-DE" sz="1400" dirty="0">
                <a:sym typeface="+mn-ea"/>
              </a:rPr>
              <a:t>None</a:t>
            </a:r>
            <a:r>
              <a:rPr lang="en-US" altLang="zh-CN" sz="1400" dirty="0">
                <a:sym typeface="+mn-ea"/>
              </a:rPr>
              <a:t>.</a:t>
            </a:r>
            <a:endParaRPr lang="en-US" altLang="zh-CN" sz="1400" dirty="0"/>
          </a:p>
          <a:p>
            <a:pPr marL="685800" lvl="2" algn="l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/>
                <a:gridCol w="3877144"/>
                <a:gridCol w="1148080"/>
                <a:gridCol w="1219200"/>
                <a:gridCol w="1095135"/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100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%-&gt;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100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</a:t>
                      </a: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SP-220678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eNA_Ph3 status after SA2#161 (1/2)</a:t>
            </a:r>
            <a:endParaRPr lang="en-US" altLang="de-DE" b="1" dirty="0"/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245360"/>
            <a:ext cx="8809990" cy="42367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26 proposals are sumbit</a:t>
            </a:r>
            <a:r>
              <a:rPr lang="en-US" altLang="de-DE" sz="1200" dirty="0">
                <a:solidFill>
                  <a:schemeClr val="tx1"/>
                </a:solidFill>
              </a:rPr>
              <a:t>ted.</a:t>
            </a:r>
            <a:endParaRPr lang="en-US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15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CRs are agreed, </a:t>
            </a:r>
            <a:r>
              <a:rPr lang="en-US" altLang="de-DE" sz="1200" dirty="0">
                <a:sym typeface="+mn-ea"/>
              </a:rPr>
              <a:t>2 CRs </a:t>
            </a:r>
            <a:r>
              <a:rPr lang="en-US" sz="1200" dirty="0">
                <a:sym typeface="+mn-ea"/>
              </a:rPr>
              <a:t>are merged,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3 CRs </a:t>
            </a:r>
            <a:r>
              <a:rPr lang="en-US" sz="1200" dirty="0">
                <a:sym typeface="+mn-ea"/>
              </a:rPr>
              <a:t>are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noted </a:t>
            </a:r>
            <a:r>
              <a:rPr lang="en-US" altLang="de-DE" sz="1200" dirty="0">
                <a:sym typeface="+mn-ea"/>
              </a:rPr>
              <a:t>and</a:t>
            </a:r>
            <a:r>
              <a:rPr lang="en-US" sz="1200" dirty="0">
                <a:sym typeface="+mn-ea"/>
              </a:rPr>
              <a:t> 1 </a:t>
            </a:r>
            <a:r>
              <a:rPr lang="en-US" altLang="de-DE" sz="1200" dirty="0">
                <a:sym typeface="+mn-ea"/>
              </a:rPr>
              <a:t>CR</a:t>
            </a:r>
            <a:r>
              <a:rPr lang="en-US" sz="1200" dirty="0">
                <a:sym typeface="+mn-ea"/>
              </a:rPr>
              <a:t> is postponed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ym typeface="+mn-ea"/>
              </a:rPr>
              <a:t>2</a:t>
            </a:r>
            <a:r>
              <a:rPr lang="en-US" altLang="zh-CN" sz="1200" dirty="0">
                <a:sym typeface="+mn-ea"/>
              </a:rPr>
              <a:t> </a:t>
            </a:r>
            <a:r>
              <a:rPr lang="en-US" altLang="zh-CN" sz="1200">
                <a:sym typeface="+mn-ea"/>
              </a:rPr>
              <a:t>LS IN</a:t>
            </a:r>
            <a:r>
              <a:rPr lang="en-US" sz="1200" dirty="0">
                <a:sym typeface="+mn-ea"/>
              </a:rPr>
              <a:t> are </a:t>
            </a:r>
            <a:r>
              <a:rPr lang="en-US" altLang="de-DE" sz="1200" dirty="0">
                <a:sym typeface="+mn-ea"/>
              </a:rPr>
              <a:t>noted,</a:t>
            </a:r>
            <a:r>
              <a:rPr lang="en-US" sz="1200">
                <a:sym typeface="+mn-ea"/>
              </a:rPr>
              <a:t> </a:t>
            </a:r>
            <a:r>
              <a:rPr lang="en-US" sz="1200" dirty="0">
                <a:sym typeface="+mn-ea"/>
              </a:rPr>
              <a:t>2 LS OUT are </a:t>
            </a:r>
            <a:r>
              <a:rPr lang="en-US" altLang="de-DE" sz="1200" dirty="0">
                <a:sym typeface="+mn-ea"/>
              </a:rPr>
              <a:t>noted</a:t>
            </a:r>
            <a:r>
              <a:rPr lang="en-US" sz="1200" dirty="0">
                <a:sym typeface="+mn-ea"/>
              </a:rPr>
              <a:t> and 1 DP</a:t>
            </a:r>
            <a:r>
              <a:rPr lang="en-US" altLang="de-DE"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is </a:t>
            </a:r>
            <a:r>
              <a:rPr lang="en-US" altLang="de-DE" sz="1200" dirty="0">
                <a:sym typeface="+mn-ea"/>
              </a:rPr>
              <a:t>noted</a:t>
            </a:r>
            <a:r>
              <a:rPr lang="en-US" sz="1200" dirty="0"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SA2 work on all key issues are completed.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General</a:t>
            </a:r>
            <a:r>
              <a:rPr lang="en-US" sz="1600" b="1" dirty="0"/>
              <a:t> issue</a:t>
            </a:r>
            <a:endParaRPr sz="1600" b="1" dirty="0"/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CRs are agreed</a:t>
            </a:r>
            <a:r>
              <a:rPr lang="en-US" sz="1200" dirty="0">
                <a:sym typeface="+mn-ea"/>
              </a:rPr>
              <a:t> and 1 </a:t>
            </a:r>
            <a:r>
              <a:rPr sz="1200" dirty="0">
                <a:sym typeface="+mn-ea"/>
              </a:rPr>
              <a:t>CR</a:t>
            </a:r>
            <a:r>
              <a:rPr lang="en-US"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is noted</a:t>
            </a:r>
            <a:r>
              <a:rPr lang="en-US" sz="1200" dirty="0">
                <a:sym typeface="+mn-ea"/>
              </a:rPr>
              <a:t>. </a:t>
            </a:r>
            <a:endParaRPr sz="16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KI#1: How to improve correctness of NWDAF analytics</a:t>
            </a:r>
            <a:r>
              <a:rPr altLang="de-DE" sz="1600" b="1" dirty="0"/>
              <a:t>:</a:t>
            </a:r>
            <a:r>
              <a:rPr lang="de-DE" altLang="de-DE" sz="1600" b="1" dirty="0"/>
              <a:t> </a:t>
            </a:r>
            <a:endParaRPr lang="de-DE" altLang="de-DE" sz="1600" b="1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5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</a:t>
            </a:r>
            <a:r>
              <a:rPr sz="1200" dirty="0">
                <a:sym typeface="+mn-ea"/>
              </a:rPr>
              <a:t>agreed</a:t>
            </a:r>
            <a:r>
              <a:rPr lang="en-US"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and 1 </a:t>
            </a:r>
            <a:r>
              <a:rPr sz="1200" dirty="0">
                <a:sym typeface="+mn-ea"/>
              </a:rPr>
              <a:t>CR</a:t>
            </a:r>
            <a:r>
              <a:rPr lang="en-US" sz="1200" dirty="0">
                <a:sym typeface="+mn-ea"/>
              </a:rPr>
              <a:t> is noted</a:t>
            </a:r>
            <a:r>
              <a:rPr sz="1200" dirty="0">
                <a:sym typeface="+mn-ea"/>
              </a:rPr>
              <a:t>. </a:t>
            </a:r>
            <a:endParaRPr sz="1200" dirty="0">
              <a:sym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solidFill>
                  <a:schemeClr val="tx1"/>
                </a:solidFill>
                <a:cs typeface="+mn-cs"/>
                <a:sym typeface="+mn-ea"/>
              </a:rPr>
              <a:t>KI#2: </a:t>
            </a:r>
            <a:r>
              <a:rPr sz="1600" b="1" dirty="0">
                <a:solidFill>
                  <a:schemeClr val="tx1"/>
                </a:solidFill>
                <a:cs typeface="+mn-cs"/>
              </a:rPr>
              <a:t>NWDAF-assisted application detection</a:t>
            </a:r>
            <a:r>
              <a:rPr lang="en-US" sz="1600" b="1" dirty="0">
                <a:solidFill>
                  <a:schemeClr val="tx1"/>
                </a:solidFill>
                <a:cs typeface="+mn-cs"/>
              </a:rPr>
              <a:t>:</a:t>
            </a:r>
            <a:endParaRPr sz="1600" b="1" dirty="0">
              <a:solidFill>
                <a:schemeClr val="tx1"/>
              </a:solidFill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 </a:t>
            </a:r>
            <a:r>
              <a:rPr sz="1200" dirty="0">
                <a:sym typeface="+mn-ea"/>
              </a:rPr>
              <a:t>CR</a:t>
            </a:r>
            <a:r>
              <a:rPr lang="en-US" sz="1200" dirty="0">
                <a:sym typeface="+mn-ea"/>
              </a:rPr>
              <a:t> is noted</a:t>
            </a:r>
            <a:r>
              <a:rPr sz="1200" dirty="0">
                <a:solidFill>
                  <a:schemeClr val="tx1"/>
                </a:solidFill>
                <a:sym typeface="+mn-ea"/>
              </a:rPr>
              <a:t>.</a:t>
            </a:r>
            <a:endParaRPr sz="1200" dirty="0">
              <a:solidFill>
                <a:schemeClr val="tx1"/>
              </a:solidFill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KI#5: Enhance trained ML Model sharing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 LS OUT is noted</a:t>
            </a:r>
            <a:r>
              <a:rPr lang="en-US" sz="1200" dirty="0">
                <a:sym typeface="+mn-ea"/>
              </a:rPr>
              <a:t>.</a:t>
            </a:r>
            <a:endParaRPr lang="en-US" sz="1200" dirty="0">
              <a:sym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>
                <a:sym typeface="+mn-ea"/>
              </a:rPr>
              <a:t>eNA_Ph3 status after SA2#161 (2/2)</a:t>
            </a:r>
            <a:endParaRPr lang="en-US" altLang="de-DE" b="1" dirty="0"/>
          </a:p>
        </p:txBody>
      </p:sp>
      <p:sp>
        <p:nvSpPr>
          <p:cNvPr id="7" name="Content Placeholder 7"/>
          <p:cNvSpPr>
            <a:spLocks noGrp="1"/>
          </p:cNvSpPr>
          <p:nvPr/>
        </p:nvSpPr>
        <p:spPr>
          <a:xfrm>
            <a:off x="114935" y="965835"/>
            <a:ext cx="8922385" cy="517969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KI#8: </a:t>
            </a:r>
            <a:r>
              <a:rPr sz="1600" b="1" dirty="0">
                <a:cs typeface="+mn-cs"/>
              </a:rPr>
              <a:t>Supporting Federated Learning in 5GC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 DP is noted, </a:t>
            </a:r>
            <a:r>
              <a:rPr lang="en-US" sz="1200" dirty="0">
                <a:sym typeface="+mn-ea"/>
              </a:rPr>
              <a:t>7 CRs is agreed, </a:t>
            </a:r>
            <a:r>
              <a:rPr lang="en-US" sz="1200" dirty="0">
                <a:sym typeface="+mn-ea"/>
              </a:rPr>
              <a:t>1 CR is merged, 1 CR is postponed </a:t>
            </a:r>
            <a:r>
              <a:rPr lang="en-US" sz="1200" dirty="0">
                <a:sym typeface="+mn-ea"/>
              </a:rPr>
              <a:t>and 1 LS IN and 1 LS OUT is </a:t>
            </a:r>
            <a:r>
              <a:rPr lang="en-US" sz="1200" dirty="0">
                <a:sym typeface="+mn-ea"/>
              </a:rPr>
              <a:t>noted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1600" b="1" dirty="0">
                <a:cs typeface="+mn-cs"/>
                <a:sym typeface="+mn-ea"/>
              </a:rPr>
              <a:t>KI#10: </a:t>
            </a:r>
            <a:r>
              <a:rPr lang="en-US" sz="1600" b="1" dirty="0">
                <a:cs typeface="+mn-cs"/>
              </a:rPr>
              <a:t>Interactions with MDAS/MDAF:</a:t>
            </a:r>
            <a:endParaRPr lang="en-US" sz="1600" b="1" dirty="0">
              <a:cs typeface="+mn-cs"/>
              <a:sym typeface="+mn-ea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 dirty="0">
                <a:sym typeface="+mn-ea"/>
              </a:rPr>
              <a:t>1 LS IN is noted</a:t>
            </a:r>
            <a:r>
              <a:rPr lang="en-US" sz="1200" dirty="0">
                <a:sym typeface="+mn-ea"/>
              </a:rPr>
              <a:t>.</a:t>
            </a:r>
            <a:endParaRPr lang="en-US" sz="1200" dirty="0"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en-US" sz="1600" b="1" dirty="0">
                <a:sym typeface="+mn-ea"/>
              </a:rPr>
              <a:t>Editorial clean-up</a:t>
            </a:r>
            <a:endParaRPr lang="de-DE" sz="1600" dirty="0"/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 dirty="0">
                <a:sym typeface="+mn-ea"/>
              </a:rPr>
              <a:t>1 CR </a:t>
            </a:r>
            <a:r>
              <a:rPr lang="en-US" sz="1200" dirty="0">
                <a:sym typeface="+mn-ea"/>
              </a:rPr>
              <a:t>is agreed and 1 CR is merged</a:t>
            </a:r>
            <a:r>
              <a:rPr lang="en-US" sz="1200" dirty="0">
                <a:sym typeface="+mn-ea"/>
              </a:rPr>
              <a:t>.</a:t>
            </a:r>
            <a:endParaRPr lang="en-US" sz="1200" dirty="0"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endParaRPr sz="1200" dirty="0"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  <a:endParaRPr lang="en-US" altLang="zh-CN" sz="1200" dirty="0">
              <a:cs typeface="+mn-ea"/>
            </a:endParaRPr>
          </a:p>
          <a:p>
            <a:pPr lvl="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de-DE" sz="1600" b="1" dirty="0">
                <a:cs typeface="+mn-cs"/>
                <a:sym typeface="+mn-ea"/>
              </a:rPr>
              <a:t>Contentious Issue</a:t>
            </a:r>
            <a:r>
              <a:rPr lang="de-DE" sz="1600" dirty="0">
                <a:cs typeface="+mn-cs"/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cs typeface="+mn-ea"/>
                <a:sym typeface="+mn-ea"/>
              </a:rPr>
              <a:t>No contentious Issue</a:t>
            </a:r>
            <a:r>
              <a:rPr lang="en-US" altLang="zh-CN" sz="1200" dirty="0">
                <a:cs typeface="+mn-ea"/>
                <a:sym typeface="+mn-ea"/>
              </a:rPr>
              <a:t>.</a:t>
            </a:r>
            <a:endParaRPr lang="de-DE" sz="1600" dirty="0"/>
          </a:p>
          <a:p>
            <a:pPr lvl="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de-DE" sz="1600" b="1" dirty="0">
                <a:cs typeface="+mn-cs"/>
                <a:sym typeface="+mn-ea"/>
              </a:rPr>
              <a:t>Focus for the Next Meeting (</a:t>
            </a:r>
            <a:r>
              <a:rPr lang="de-DE" sz="1600" b="1" dirty="0" smtClean="0">
                <a:cs typeface="+mn-cs"/>
                <a:sym typeface="+mn-ea"/>
              </a:rPr>
              <a:t>SA2</a:t>
            </a:r>
            <a:r>
              <a:rPr sz="1600" b="1" dirty="0" smtClean="0">
                <a:cs typeface="+mn-cs"/>
                <a:sym typeface="+mn-ea"/>
              </a:rPr>
              <a:t> #</a:t>
            </a:r>
            <a:r>
              <a:rPr lang="en-US" sz="1600" b="1" dirty="0" smtClean="0">
                <a:cs typeface="+mn-cs"/>
                <a:sym typeface="+mn-ea"/>
              </a:rPr>
              <a:t>162</a:t>
            </a:r>
            <a:r>
              <a:rPr lang="de-DE" sz="1600" b="1" dirty="0">
                <a:cs typeface="+mn-cs"/>
                <a:sym typeface="+mn-ea"/>
              </a:rPr>
              <a:t>)</a:t>
            </a:r>
            <a:r>
              <a:rPr lang="de-DE" sz="1600" dirty="0">
                <a:cs typeface="+mn-cs"/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</a:pPr>
            <a:r>
              <a:rPr lang="en-US" sz="1200" dirty="0">
                <a:sym typeface="+mn-ea"/>
              </a:rPr>
              <a:t>Correction and Maintenance </a:t>
            </a:r>
            <a:r>
              <a:rPr lang="en-US" altLang="zh-CN" sz="1200" dirty="0">
                <a:cs typeface="+mn-ea"/>
                <a:sym typeface="+mn-ea"/>
              </a:rPr>
              <a:t>. </a:t>
            </a:r>
            <a:endParaRPr lang="en-US" altLang="zh-CN" sz="1200" dirty="0">
              <a:cs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endParaRPr lang="en-US" altLang="zh-CN" sz="1600" b="1" dirty="0" smtClean="0"/>
          </a:p>
          <a:p>
            <a:pPr marL="457200" lvl="2" indent="-457200" algn="l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r>
              <a:rPr lang="en-US" altLang="zh-CN" sz="1600" b="1" dirty="0" smtClean="0">
                <a:sym typeface="+mn-ea"/>
              </a:rPr>
              <a:t>Risk</a:t>
            </a:r>
            <a:r>
              <a:rPr lang="en-US" altLang="zh-CN" sz="1600" b="1" dirty="0">
                <a:sym typeface="+mn-ea"/>
              </a:rPr>
              <a:t>:</a:t>
            </a:r>
            <a:endParaRPr lang="en-US" altLang="zh-CN" sz="1600" b="1" dirty="0"/>
          </a:p>
          <a:p>
            <a:pPr lvl="1" algn="l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>
                <a:sym typeface="+mn-ea"/>
              </a:rPr>
              <a:t>.</a:t>
            </a:r>
            <a:endParaRPr lang="en-US" altLang="zh-CN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/>
                <a:gridCol w="3877144"/>
                <a:gridCol w="1148080"/>
                <a:gridCol w="1219200"/>
                <a:gridCol w="1095135"/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100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%-&gt;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100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</a:t>
                      </a: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SP-220678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eNA_Ph3 status after SA2#160</a:t>
            </a:r>
            <a:r>
              <a:rPr lang="en-US" altLang="zh-CN" b="1" dirty="0">
                <a:sym typeface="+mn-ea"/>
              </a:rPr>
              <a:t>-AHE</a:t>
            </a:r>
            <a:r>
              <a:rPr lang="en-US" altLang="de-DE" b="1" dirty="0"/>
              <a:t> (1/2)</a:t>
            </a:r>
            <a:endParaRPr lang="en-US" altLang="de-DE" b="1" dirty="0"/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245360"/>
            <a:ext cx="8809990" cy="42367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43 proposals are sumbitted.</a:t>
            </a:r>
            <a:endParaRPr lang="en-US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24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CRs are agreed, </a:t>
            </a:r>
            <a:r>
              <a:rPr lang="en-US" altLang="de-DE" sz="1200" dirty="0">
                <a:sym typeface="+mn-ea"/>
              </a:rPr>
              <a:t>2 CRs are </a:t>
            </a:r>
            <a:r>
              <a:rPr lang="en-US" sz="1200" dirty="0">
                <a:sym typeface="+mn-ea"/>
              </a:rPr>
              <a:t>merged, 4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 CRs are noted </a:t>
            </a:r>
            <a:r>
              <a:rPr lang="en-US" altLang="de-DE" sz="1200" dirty="0">
                <a:sym typeface="+mn-ea"/>
              </a:rPr>
              <a:t>and</a:t>
            </a:r>
            <a:r>
              <a:rPr lang="en-US"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5</a:t>
            </a:r>
            <a:r>
              <a:rPr lang="en-US" altLang="de-DE" sz="1200" dirty="0">
                <a:sym typeface="+mn-ea"/>
              </a:rPr>
              <a:t> CRs are</a:t>
            </a:r>
            <a:r>
              <a:rPr lang="en-US" altLang="de-DE"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postponed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ym typeface="+mn-ea"/>
              </a:rPr>
              <a:t> 1 LS OUT is </a:t>
            </a:r>
            <a:r>
              <a:rPr lang="en-US" altLang="de-DE" sz="1200" dirty="0">
                <a:sym typeface="+mn-ea"/>
              </a:rPr>
              <a:t>noted, </a:t>
            </a:r>
            <a:r>
              <a:rPr lang="en-US" sz="1200" dirty="0">
                <a:sym typeface="+mn-ea"/>
              </a:rPr>
              <a:t>2</a:t>
            </a:r>
            <a:r>
              <a:rPr lang="en-US" altLang="zh-CN" sz="1200" dirty="0">
                <a:sym typeface="+mn-ea"/>
              </a:rPr>
              <a:t> </a:t>
            </a:r>
            <a:r>
              <a:rPr lang="en-US" altLang="zh-CN" sz="1200">
                <a:sym typeface="+mn-ea"/>
              </a:rPr>
              <a:t>LS IN</a:t>
            </a:r>
            <a:r>
              <a:rPr lang="en-US" sz="1200" dirty="0">
                <a:sym typeface="+mn-ea"/>
              </a:rPr>
              <a:t> and 1 LS OUT is postponed, 1</a:t>
            </a:r>
            <a:r>
              <a:rPr lang="en-US" altLang="zh-CN" sz="1200" dirty="0">
                <a:sym typeface="+mn-ea"/>
              </a:rPr>
              <a:t> </a:t>
            </a:r>
            <a:r>
              <a:rPr lang="en-US" altLang="zh-CN" sz="1200">
                <a:sym typeface="+mn-ea"/>
              </a:rPr>
              <a:t>LS IN</a:t>
            </a:r>
            <a:r>
              <a:rPr lang="en-US" sz="1200" dirty="0">
                <a:sym typeface="+mn-ea"/>
              </a:rPr>
              <a:t> and 1 LS OUT is </a:t>
            </a:r>
            <a:r>
              <a:rPr lang="en-US" altLang="de-DE" sz="1200" dirty="0">
                <a:sym typeface="+mn-ea"/>
              </a:rPr>
              <a:t>agreed </a:t>
            </a:r>
            <a:r>
              <a:rPr lang="en-US" sz="1200" dirty="0">
                <a:sym typeface="+mn-ea"/>
              </a:rPr>
              <a:t>and 2 DPs</a:t>
            </a:r>
            <a:r>
              <a:rPr lang="en-US" altLang="de-DE"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are </a:t>
            </a:r>
            <a:r>
              <a:rPr lang="en-US" altLang="de-DE" sz="1200" dirty="0">
                <a:sym typeface="+mn-ea"/>
              </a:rPr>
              <a:t>noted</a:t>
            </a:r>
            <a:r>
              <a:rPr lang="en-US" sz="1200" dirty="0"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SA2 work on all key issues are completed.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General issue</a:t>
            </a:r>
            <a:endParaRPr sz="1600" b="1" dirty="0"/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 dirty="0">
                <a:sym typeface="+mn-ea"/>
              </a:rPr>
              <a:t>1 CR is agreed, 1 CR is postponed and 1 DP is noted</a:t>
            </a:r>
            <a:r>
              <a:rPr lang="en-US" sz="1200" dirty="0">
                <a:sym typeface="+mn-ea"/>
              </a:rPr>
              <a:t>. </a:t>
            </a:r>
            <a:endParaRPr sz="16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KI#1: How to improve correctness of NWDAF analytics</a:t>
            </a:r>
            <a:r>
              <a:rPr altLang="de-DE" sz="1600" b="1" dirty="0"/>
              <a:t>:</a:t>
            </a:r>
            <a:r>
              <a:rPr lang="de-DE" altLang="de-DE" sz="1600" b="1" dirty="0"/>
              <a:t> </a:t>
            </a:r>
            <a:endParaRPr lang="de-DE" altLang="de-DE" sz="1600" b="1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 CR is noted</a:t>
            </a:r>
            <a:r>
              <a:rPr sz="1200" dirty="0">
                <a:sym typeface="+mn-ea"/>
              </a:rPr>
              <a:t>. </a:t>
            </a:r>
            <a:endParaRPr sz="1200" dirty="0">
              <a:sym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solidFill>
                  <a:schemeClr val="tx1"/>
                </a:solidFill>
                <a:cs typeface="+mn-cs"/>
                <a:sym typeface="+mn-ea"/>
              </a:rPr>
              <a:t>KI#2: </a:t>
            </a:r>
            <a:r>
              <a:rPr sz="1600" b="1" dirty="0">
                <a:solidFill>
                  <a:schemeClr val="tx1"/>
                </a:solidFill>
                <a:cs typeface="+mn-cs"/>
              </a:rPr>
              <a:t>NWDAF-assisted application detection</a:t>
            </a:r>
            <a:r>
              <a:rPr lang="en-US" sz="1600" b="1" dirty="0">
                <a:solidFill>
                  <a:schemeClr val="tx1"/>
                </a:solidFill>
                <a:cs typeface="+mn-cs"/>
              </a:rPr>
              <a:t>:</a:t>
            </a:r>
            <a:endParaRPr sz="1600" b="1" dirty="0">
              <a:solidFill>
                <a:schemeClr val="tx1"/>
              </a:solidFill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 CR is agreed</a:t>
            </a:r>
            <a:r>
              <a:rPr sz="1200" dirty="0">
                <a:solidFill>
                  <a:schemeClr val="tx1"/>
                </a:solidFill>
                <a:sym typeface="+mn-ea"/>
              </a:rPr>
              <a:t>.</a:t>
            </a:r>
            <a:endParaRPr sz="1200" dirty="0">
              <a:solidFill>
                <a:schemeClr val="tx1"/>
              </a:solidFill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KI#3: </a:t>
            </a:r>
            <a:r>
              <a:rPr sz="1600" b="1" dirty="0">
                <a:cs typeface="+mn-cs"/>
              </a:rPr>
              <a:t>Data and analytics exchange in roaming case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dirty="0">
                <a:sym typeface="+mn-ea"/>
              </a:rPr>
              <a:t>1 CR is agreed</a:t>
            </a:r>
            <a:r>
              <a:rPr lang="en-US" sz="1200">
                <a:sym typeface="+mn-ea"/>
              </a:rPr>
              <a:t>. </a:t>
            </a:r>
            <a:endParaRPr lang="en-US" sz="1200">
              <a:sym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KI#4: How to Enhance Data collection and Storage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 dirty="0">
                <a:sym typeface="+mn-ea"/>
              </a:rPr>
              <a:t>5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</a:t>
            </a:r>
            <a:r>
              <a:rPr sz="1200" dirty="0">
                <a:sym typeface="+mn-ea"/>
              </a:rPr>
              <a:t>agreed</a:t>
            </a:r>
            <a:r>
              <a:rPr lang="en-US" sz="1200" dirty="0">
                <a:sym typeface="+mn-ea"/>
              </a:rPr>
              <a:t> and 1 CR is postponed</a:t>
            </a:r>
            <a:r>
              <a:rPr lang="en-US" sz="1200">
                <a:sym typeface="+mn-ea"/>
              </a:rPr>
              <a:t>.</a:t>
            </a:r>
            <a:endParaRPr lang="en-US" sz="120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>
                <a:sym typeface="+mn-ea"/>
              </a:rPr>
              <a:t>eNA_Ph3 status after SA2#160</a:t>
            </a:r>
            <a:r>
              <a:rPr lang="en-US" altLang="zh-CN" b="1" dirty="0">
                <a:sym typeface="+mn-ea"/>
              </a:rPr>
              <a:t>-AHE</a:t>
            </a:r>
            <a:r>
              <a:rPr lang="en-US" altLang="de-DE" b="1" dirty="0">
                <a:sym typeface="+mn-ea"/>
              </a:rPr>
              <a:t>(2/2)</a:t>
            </a:r>
            <a:endParaRPr lang="en-US" altLang="de-DE" b="1" dirty="0"/>
          </a:p>
        </p:txBody>
      </p:sp>
      <p:sp>
        <p:nvSpPr>
          <p:cNvPr id="7" name="Content Placeholder 7"/>
          <p:cNvSpPr>
            <a:spLocks noGrp="1"/>
          </p:cNvSpPr>
          <p:nvPr/>
        </p:nvSpPr>
        <p:spPr>
          <a:xfrm>
            <a:off x="114935" y="965835"/>
            <a:ext cx="8922385" cy="517969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KI#5: Enhance trained ML Model sharing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</a:pPr>
            <a:r>
              <a:rPr sz="1200" dirty="0">
                <a:sym typeface="+mn-ea"/>
              </a:rPr>
              <a:t>1 CR is agreed, 1 CR is noted</a:t>
            </a:r>
            <a:r>
              <a:rPr lang="en-US" sz="1200" dirty="0">
                <a:sym typeface="+mn-ea"/>
              </a:rPr>
              <a:t> </a:t>
            </a:r>
            <a:r>
              <a:rPr sz="1200" dirty="0">
                <a:sym typeface="+mn-ea"/>
              </a:rPr>
              <a:t>and </a:t>
            </a:r>
            <a:r>
              <a:rPr lang="en-US" sz="1200" dirty="0">
                <a:sym typeface="+mn-ea"/>
              </a:rPr>
              <a:t>1 DP </a:t>
            </a:r>
            <a:r>
              <a:rPr sz="1200" dirty="0">
                <a:sym typeface="+mn-ea"/>
              </a:rPr>
              <a:t>is noted.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KI#7: </a:t>
            </a:r>
            <a:r>
              <a:rPr sz="1600" b="1" dirty="0">
                <a:cs typeface="+mn-cs"/>
              </a:rPr>
              <a:t>Enhancements on QoS Sustainability analytics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dirty="0">
                <a:sym typeface="+mn-ea"/>
              </a:rPr>
              <a:t>1 CR is agreed</a:t>
            </a:r>
            <a:r>
              <a:rPr lang="en-US" sz="1200" dirty="0">
                <a:sym typeface="+mn-ea"/>
              </a:rPr>
              <a:t>, 1 LS IN and 1 LS OUT is </a:t>
            </a:r>
            <a:r>
              <a:rPr sz="1200" dirty="0">
                <a:sym typeface="+mn-ea"/>
              </a:rPr>
              <a:t>agreed</a:t>
            </a:r>
            <a:r>
              <a:rPr lang="en-US" sz="1200" dirty="0">
                <a:sym typeface="+mn-ea"/>
              </a:rPr>
              <a:t>.</a:t>
            </a:r>
            <a:endParaRPr sz="1200" dirty="0">
              <a:sym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KI#8: </a:t>
            </a:r>
            <a:r>
              <a:rPr sz="1600" b="1" dirty="0">
                <a:cs typeface="+mn-cs"/>
              </a:rPr>
              <a:t>Supporting Federated Learning in 5GC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5</a:t>
            </a:r>
            <a:r>
              <a:rPr sz="1200" dirty="0">
                <a:sym typeface="+mn-ea"/>
              </a:rPr>
              <a:t> CRs are agreed, </a:t>
            </a: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CRs are noted</a:t>
            </a:r>
            <a:r>
              <a:rPr lang="en-US" sz="1200" dirty="0">
                <a:sym typeface="+mn-ea"/>
              </a:rPr>
              <a:t>, 3 </a:t>
            </a:r>
            <a:r>
              <a:rPr sz="1200" dirty="0">
                <a:sym typeface="+mn-ea"/>
              </a:rPr>
              <a:t>CRs are</a:t>
            </a:r>
            <a:r>
              <a:rPr lang="en-US"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postponed, 1 LS IN and 1 LS OUT is postponed, and 1 LS OUT is </a:t>
            </a:r>
            <a:r>
              <a:rPr sz="1200" dirty="0">
                <a:sym typeface="+mn-ea"/>
              </a:rPr>
              <a:t>noted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KI#9: </a:t>
            </a:r>
            <a:r>
              <a:rPr sz="1600" b="1" dirty="0">
                <a:cs typeface="+mn-cs"/>
              </a:rPr>
              <a:t>Enhancement of NWDAF with finer granularity of location information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3 CRs are agreed, 2</a:t>
            </a:r>
            <a:r>
              <a:rPr sz="1200" dirty="0">
                <a:sym typeface="+mn-ea"/>
              </a:rPr>
              <a:t> CRs are </a:t>
            </a:r>
            <a:r>
              <a:rPr lang="en-US" sz="1200" dirty="0">
                <a:sym typeface="+mn-ea"/>
              </a:rPr>
              <a:t>merged</a:t>
            </a:r>
            <a:r>
              <a:rPr sz="1200" dirty="0">
                <a:sym typeface="+mn-ea"/>
              </a:rPr>
              <a:t>.</a:t>
            </a:r>
            <a:endParaRPr sz="1200" dirty="0">
              <a:sym typeface="+mn-ea"/>
            </a:endParaRP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1600" b="1" dirty="0">
                <a:cs typeface="+mn-cs"/>
                <a:sym typeface="+mn-ea"/>
              </a:rPr>
              <a:t>KI#10: </a:t>
            </a:r>
            <a:r>
              <a:rPr lang="en-US" sz="1600" b="1" dirty="0">
                <a:cs typeface="+mn-cs"/>
              </a:rPr>
              <a:t>Interactions with MDAS/MDAF:</a:t>
            </a:r>
            <a:endParaRPr lang="en-US" sz="1600" b="1" dirty="0">
              <a:cs typeface="+mn-cs"/>
              <a:sym typeface="+mn-ea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 dirty="0">
                <a:sym typeface="+mn-ea"/>
              </a:rPr>
              <a:t>1 CR is </a:t>
            </a:r>
            <a:r>
              <a:rPr lang="en-US" sz="1200" dirty="0">
                <a:sym typeface="+mn-ea"/>
              </a:rPr>
              <a:t>agreed and 1 LS IN</a:t>
            </a:r>
            <a:r>
              <a:rPr lang="en-US" sz="1200" dirty="0">
                <a:sym typeface="+mn-ea"/>
              </a:rPr>
              <a:t> is </a:t>
            </a:r>
            <a:r>
              <a:rPr lang="en-US" sz="1200" dirty="0">
                <a:sym typeface="+mn-ea"/>
              </a:rPr>
              <a:t>postponed</a:t>
            </a:r>
            <a:r>
              <a:rPr lang="en-US" sz="1200" dirty="0">
                <a:sym typeface="+mn-ea"/>
              </a:rPr>
              <a:t>.</a:t>
            </a:r>
            <a:endParaRPr lang="en-US" sz="1200" dirty="0"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en-US" sz="1600" b="1" dirty="0">
                <a:sym typeface="+mn-ea"/>
              </a:rPr>
              <a:t>Editorial clean-up</a:t>
            </a:r>
            <a:endParaRPr lang="de-DE" sz="1600" dirty="0"/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 dirty="0">
                <a:sym typeface="+mn-ea"/>
              </a:rPr>
              <a:t>5</a:t>
            </a:r>
            <a:r>
              <a:rPr sz="1200" dirty="0">
                <a:sym typeface="+mn-ea"/>
              </a:rPr>
              <a:t> CRs are agreed</a:t>
            </a:r>
            <a:r>
              <a:rPr lang="en-US" sz="1200" dirty="0">
                <a:sym typeface="+mn-ea"/>
              </a:rPr>
              <a:t>.</a:t>
            </a:r>
            <a:endParaRPr lang="en-US" sz="1200" dirty="0"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endParaRPr sz="1200" dirty="0"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  <a:endParaRPr lang="en-US" altLang="zh-CN" sz="1200" dirty="0">
              <a:cs typeface="+mn-ea"/>
            </a:endParaRPr>
          </a:p>
          <a:p>
            <a:pPr lvl="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de-DE" sz="1600" b="1" dirty="0">
                <a:cs typeface="+mn-cs"/>
                <a:sym typeface="+mn-ea"/>
              </a:rPr>
              <a:t>Contentious Issue</a:t>
            </a:r>
            <a:r>
              <a:rPr lang="de-DE" sz="1600" dirty="0">
                <a:cs typeface="+mn-cs"/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cs typeface="+mn-ea"/>
                <a:sym typeface="+mn-ea"/>
              </a:rPr>
              <a:t>No contentious Issue</a:t>
            </a:r>
            <a:r>
              <a:rPr lang="en-US" altLang="zh-CN" sz="1200" dirty="0">
                <a:cs typeface="+mn-ea"/>
                <a:sym typeface="+mn-ea"/>
              </a:rPr>
              <a:t>.</a:t>
            </a:r>
            <a:endParaRPr lang="de-DE" sz="1600" dirty="0"/>
          </a:p>
          <a:p>
            <a:pPr lvl="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de-DE" sz="1600" b="1" dirty="0">
                <a:cs typeface="+mn-cs"/>
                <a:sym typeface="+mn-ea"/>
              </a:rPr>
              <a:t>Focus for the Next Meeting (</a:t>
            </a:r>
            <a:r>
              <a:rPr lang="de-DE" sz="1600" b="1" dirty="0" smtClean="0">
                <a:cs typeface="+mn-cs"/>
                <a:sym typeface="+mn-ea"/>
              </a:rPr>
              <a:t>SA2</a:t>
            </a:r>
            <a:r>
              <a:rPr sz="1600" b="1" dirty="0" smtClean="0">
                <a:cs typeface="+mn-cs"/>
                <a:sym typeface="+mn-ea"/>
              </a:rPr>
              <a:t> #</a:t>
            </a:r>
            <a:r>
              <a:rPr lang="en-US" sz="1600" b="1" dirty="0" smtClean="0">
                <a:cs typeface="+mn-cs"/>
                <a:sym typeface="+mn-ea"/>
              </a:rPr>
              <a:t>160</a:t>
            </a:r>
            <a:r>
              <a:rPr lang="de-DE" sz="1600" b="1" dirty="0">
                <a:cs typeface="+mn-cs"/>
                <a:sym typeface="+mn-ea"/>
              </a:rPr>
              <a:t>)</a:t>
            </a:r>
            <a:r>
              <a:rPr lang="de-DE" sz="1600" dirty="0">
                <a:cs typeface="+mn-cs"/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</a:pPr>
            <a:r>
              <a:rPr lang="en-US" sz="1200" dirty="0">
                <a:sym typeface="+mn-ea"/>
              </a:rPr>
              <a:t>Correction and Maintenance </a:t>
            </a:r>
            <a:r>
              <a:rPr lang="en-US" altLang="zh-CN" sz="1200" dirty="0">
                <a:cs typeface="+mn-ea"/>
                <a:sym typeface="+mn-ea"/>
              </a:rPr>
              <a:t>. </a:t>
            </a:r>
            <a:endParaRPr lang="en-US" altLang="zh-CN" sz="1200" dirty="0">
              <a:cs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endParaRPr lang="en-US" altLang="zh-CN" sz="1600" b="1" dirty="0" smtClean="0"/>
          </a:p>
          <a:p>
            <a:pPr marL="457200" lvl="2" indent="-457200" algn="l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r>
              <a:rPr lang="en-US" altLang="zh-CN" sz="1600" b="1" dirty="0" smtClean="0">
                <a:sym typeface="+mn-ea"/>
              </a:rPr>
              <a:t>Risk</a:t>
            </a:r>
            <a:r>
              <a:rPr lang="en-US" altLang="zh-CN" sz="1600" b="1" dirty="0">
                <a:sym typeface="+mn-ea"/>
              </a:rPr>
              <a:t>:</a:t>
            </a:r>
            <a:endParaRPr lang="en-US" altLang="zh-CN" sz="1600" b="1" dirty="0"/>
          </a:p>
          <a:p>
            <a:pPr lvl="1" algn="l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>
                <a:sym typeface="+mn-ea"/>
              </a:rPr>
              <a:t>.</a:t>
            </a:r>
            <a:endParaRPr lang="en-US" altLang="zh-CN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3254</Words>
  <Application>WPS 演示</Application>
  <PresentationFormat>全屏显示(4:3)</PresentationFormat>
  <Paragraphs>167</Paragraphs>
  <Slides>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Times New Roman</vt:lpstr>
      <vt:lpstr>等线</vt:lpstr>
      <vt:lpstr>微软雅黑</vt:lpstr>
      <vt:lpstr>Arial Unicode MS</vt:lpstr>
      <vt:lpstr>Office Theme</vt:lpstr>
      <vt:lpstr>1_Office Theme</vt:lpstr>
      <vt:lpstr>2_Office Theme</vt:lpstr>
      <vt:lpstr>3_Office Theme</vt:lpstr>
      <vt:lpstr>WI Status Report for eNA_Ph3</vt:lpstr>
      <vt:lpstr>eNA_Ph3 status at SA#102</vt:lpstr>
      <vt:lpstr>eNA_Ph3 status after SA2#160 (1/2)</vt:lpstr>
      <vt:lpstr>eNA_Ph3 status after SA2#160 (2/2)</vt:lpstr>
      <vt:lpstr>eNA_Ph3 status after SA2#159 (1/2)</vt:lpstr>
      <vt:lpstr>eNA_Ph3 status after SA2#159 (2/2)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</cp:lastModifiedBy>
  <cp:revision>2031</cp:revision>
  <dcterms:created xsi:type="dcterms:W3CDTF">2008-08-30T09:32:00Z</dcterms:created>
  <dcterms:modified xsi:type="dcterms:W3CDTF">2024-03-04T10:18:40Z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4BC909E0BC5142E5AF9EF5DE82D552E2</vt:lpwstr>
  </property>
  <property fmtid="{D5CDD505-2E9C-101B-9397-08002B2CF9AE}" pid="13" name="KSOProductBuildVer">
    <vt:lpwstr>2052-11.8.2.12085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